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Lexend" panose="020B0604020202020204" charset="0"/>
      <p:regular r:id="rId17"/>
      <p:bold r:id="rId18"/>
    </p:embeddedFont>
    <p:embeddedFont>
      <p:font typeface="Maven Pro" panose="020B0604020202020204" charset="0"/>
      <p:regular r:id="rId19"/>
      <p:bold r:id="rId20"/>
    </p:embeddedFont>
    <p:embeddedFont>
      <p:font typeface="Nunito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jKvraySA5A+P/0w79KncLM882y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apgros.elnacional.cat/ca/mataro/mataro-activa-seva-zona-baixes-emissions-tot-canvia-partir-desembre_817016_102.html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Cv-o2kaNJs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k2pn9RZ3cuI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dJGnyMRkVo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7" name="Google Shape;36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Modes, medianes, quartils i rangs podria estar acompanyats per un gràfic de caixes i bigotis.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Mitjanes aritmètiques acompanyant per una agrupació per intervals.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Treball de mesures de dispersió com desviacions típiques per detectar la dispersió d’un núvol de punts on les dades estan distribuïdes per quantitat i hores sobre posant els dies per exemple.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7" name="Google Shape;37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Modes, medianes, quartils i rangs podria estar acompanyats per un gràfic de caixes i bigotis.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Mitjanes aritmètiques acompanyant per una agrupació per intervals.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Treball de mesures de dispersió com desviacions típiques per detectar la dispersió d’un núvol de punts on les dades estan distribuïdes per quantitat i hores sobre posant els dies per exemple.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6" name="Google Shape;38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Modes, medianes, quartils i rangs podria estar acompanyats per un gràfic de caixes i bigotis.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Mitjanes aritmètiques acompanyant per una agrupació per intervals.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Treball de mesures de dispersió com desviacions típiques per detectar la dispersió d’un núvol de punts on les dades estan distribuïdes per quantitat i hores sobre posant els dies per exemple.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eaae60289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3eaae60289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1" name="Google Shape;28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Enllaç de la noticia del Capgròs: </a:t>
            </a:r>
            <a:r>
              <a:rPr lang="ca" u="sng">
                <a:solidFill>
                  <a:schemeClr val="hlink"/>
                </a:solidFill>
                <a:hlinkClick r:id="rId3"/>
              </a:rPr>
              <a:t>https://capgros.elnacional.cat/ca/mataro/mataro-activa-seva-zona-baixes-emissions-tot-canvia-partir-desembre_817016_102.html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1" name="Google Shape;2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6" name="Google Shape;3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6" name="Google Shape;3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Enllaç a connexió a la xarxa: </a:t>
            </a:r>
            <a:r>
              <a:rPr lang="ca" u="sng">
                <a:solidFill>
                  <a:schemeClr val="hlink"/>
                </a:solidFill>
                <a:hlinkClick r:id="rId3"/>
              </a:rPr>
              <a:t>https://www.youtube.com/watch?v=LCv-o2kaNJs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Registrar un sensor: </a:t>
            </a:r>
            <a:r>
              <a:rPr lang="ca" u="sng">
                <a:solidFill>
                  <a:schemeClr val="hlink"/>
                </a:solidFill>
                <a:hlinkClick r:id="rId4"/>
              </a:rPr>
              <a:t>https://www.youtube.com/watch?v=k2pn9RZ3cuI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Sobre on posar-ho</a:t>
            </a:r>
            <a:endParaRPr>
              <a:solidFill>
                <a:schemeClr val="dk1"/>
              </a:solidFill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Que volem que mesurar? </a:t>
            </a:r>
            <a:endParaRPr>
              <a:solidFill>
                <a:schemeClr val="dk1"/>
              </a:solidFill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On és el millor lloc? </a:t>
            </a:r>
            <a:endParaRPr>
              <a:solidFill>
                <a:schemeClr val="dk1"/>
              </a:solidFill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És segur posar-ho allà? </a:t>
            </a:r>
            <a:endParaRPr>
              <a:solidFill>
                <a:schemeClr val="dk1"/>
              </a:solidFill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Estarà connectat? </a:t>
            </a:r>
            <a:endParaRPr>
              <a:solidFill>
                <a:schemeClr val="dk1"/>
              </a:solidFill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Treure’m les dades correctes? </a:t>
            </a:r>
            <a:endParaRPr>
              <a:solidFill>
                <a:schemeClr val="dk1"/>
              </a:solidFill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Representa la vostra zona?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Sobre quines dades ens interessa:</a:t>
            </a:r>
            <a:endParaRPr>
              <a:solidFill>
                <a:schemeClr val="dk1"/>
              </a:solidFill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Quines dades ens interessa respecta a la mesura de partícules?</a:t>
            </a:r>
            <a:endParaRPr>
              <a:solidFill>
                <a:schemeClr val="dk1"/>
              </a:solidFill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Marcarem un màxim o mínim? Agruparem les dades?</a:t>
            </a:r>
            <a:endParaRPr>
              <a:solidFill>
                <a:schemeClr val="dk1"/>
              </a:solidFill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Ens interessa agrupar-les per hores, per dies, per franges horaris?</a:t>
            </a:r>
            <a:endParaRPr>
              <a:solidFill>
                <a:schemeClr val="dk1"/>
              </a:solidFill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Penseu que serà el mateix al matí que a la tarda que a la nit? Quina és més interessant?</a:t>
            </a:r>
            <a:endParaRPr>
              <a:solidFill>
                <a:schemeClr val="dk1"/>
              </a:solidFill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ca">
                <a:solidFill>
                  <a:schemeClr val="dk1"/>
                </a:solidFill>
              </a:rPr>
              <a:t>Hi haurà un error en el sensor? Com podem evitar-ho?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9" name="Google Shape;35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"/>
              <a:t>Enllaç al tutorial per descarrega les dades: </a:t>
            </a:r>
            <a:r>
              <a:rPr lang="ca" u="sng">
                <a:solidFill>
                  <a:schemeClr val="hlink"/>
                </a:solidFill>
                <a:hlinkClick r:id="rId3"/>
              </a:rPr>
              <a:t>https://www.youtube.com/watch?v=mdJGnyMRkVo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5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15"/>
            <p:cNvGrpSpPr/>
            <p:nvPr/>
          </p:nvGrpSpPr>
          <p:grpSpPr>
            <a:xfrm>
              <a:off x="7343003" y="4453711"/>
              <a:ext cx="316800" cy="688512"/>
              <a:chOff x="7343003" y="4453711"/>
              <a:chExt cx="316800" cy="688512"/>
            </a:xfrm>
          </p:grpSpPr>
          <p:sp>
            <p:nvSpPr>
              <p:cNvPr id="12" name="Google Shape;12;p15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13;p15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" name="Google Shape;14;p15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15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15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15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" name="Google Shape;18;p15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15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15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15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15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" name="Google Shape;23;p15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15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15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15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15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15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9" name="Google Shape;29;p15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15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15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" name="Google Shape;32;p15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15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15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name="adj1" fmla="val 8244818"/>
                  <a:gd name="adj2" fmla="val 16246175"/>
                </a:avLst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15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" name="Google Shape;36;p15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" name="Google Shape;37;p15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15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15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411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" name="Google Shape;40;p15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15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15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name="adj1" fmla="val 8801158"/>
                <a:gd name="adj2" fmla="val 16200000"/>
              </a:avLst>
            </a:pr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15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15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name="adj1" fmla="val 12554101"/>
                <a:gd name="adj2" fmla="val 16200000"/>
              </a:avLst>
            </a:pr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15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" name="Google Shape;46;p15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24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24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24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24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24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24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" name="Google Shape;148;p24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24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24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24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24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24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" name="Google Shape;154;p24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24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24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24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24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" name="Google Shape;159;p24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24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24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24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" name="Google Shape;163;p24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24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24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24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24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24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" name="Google Shape;169;p24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24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24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24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24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" name="Google Shape;174;p24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24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24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24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" name="Google Shape;178;p24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24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24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24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24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24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" name="Google Shape;184;p24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24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24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24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24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9" name="Google Shape;189;p24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24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24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24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24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4" name="Google Shape;194;p24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24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24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24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" name="Google Shape;198;p24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24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24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24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24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3" name="Google Shape;203;p24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24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24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24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24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8" name="Google Shape;208;p24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24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24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24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24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24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4" name="Google Shape;214;p24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24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24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24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24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9" name="Google Shape;219;p24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24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24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24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3" name="Google Shape;223;p24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24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24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24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24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8" name="Google Shape;228;p24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24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24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24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24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24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4" name="Google Shape;234;p24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24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24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24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24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9" name="Google Shape;239;p24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24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24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24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3" name="Google Shape;243;p24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24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24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24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4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24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" name="Google Shape;249;p24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24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24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24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24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" name="Google Shape;254;p24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24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24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24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24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9" name="Google Shape;259;p24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24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24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24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3" name="Google Shape;263;p24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24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24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24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24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68" name="Google Shape;268;p24"/>
          <p:cNvSpPr txBox="1">
            <a:spLocks noGrp="1"/>
          </p:cNvSpPr>
          <p:nvPr>
            <p:ph type="title" hasCustomPrompt="1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24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2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1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51" name="Google Shape;51;p1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1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" name="Google Shape;53;p1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6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17"/>
          <p:cNvGrpSpPr/>
          <p:nvPr/>
        </p:nvGrpSpPr>
        <p:grpSpPr>
          <a:xfrm>
            <a:off x="146769" y="3406"/>
            <a:ext cx="1233214" cy="1384535"/>
            <a:chOff x="146769" y="3406"/>
            <a:chExt cx="1233214" cy="1384535"/>
          </a:xfrm>
        </p:grpSpPr>
        <p:grpSp>
          <p:nvGrpSpPr>
            <p:cNvPr id="58" name="Google Shape;58;p17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9" name="Google Shape;59;p17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17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" name="Google Shape;61;p17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62" name="Google Shape;62;p17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17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17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" name="Google Shape;65;p17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66" name="Google Shape;66;p17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17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17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17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0" name="Google Shape;70;p17"/>
          <p:cNvGrpSpPr/>
          <p:nvPr/>
        </p:nvGrpSpPr>
        <p:grpSpPr>
          <a:xfrm>
            <a:off x="6775084" y="2904008"/>
            <a:ext cx="2186147" cy="2239500"/>
            <a:chOff x="6775084" y="2904008"/>
            <a:chExt cx="2186147" cy="2239500"/>
          </a:xfrm>
        </p:grpSpPr>
        <p:grpSp>
          <p:nvGrpSpPr>
            <p:cNvPr id="71" name="Google Shape;71;p17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72" name="Google Shape;72;p17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17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" name="Google Shape;74;p17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75" name="Google Shape;75;p17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17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17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8" name="Google Shape;78;p17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9" name="Google Shape;79;p17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17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17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17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" name="Google Shape;83;p17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84" name="Google Shape;84;p17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17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17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17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17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18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18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8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1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1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20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2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21"/>
          <p:cNvGrpSpPr/>
          <p:nvPr/>
        </p:nvGrpSpPr>
        <p:grpSpPr>
          <a:xfrm>
            <a:off x="6866714" y="1255"/>
            <a:ext cx="2267380" cy="2601741"/>
            <a:chOff x="6790514" y="1255"/>
            <a:chExt cx="2267380" cy="2601741"/>
          </a:xfrm>
        </p:grpSpPr>
        <p:grpSp>
          <p:nvGrpSpPr>
            <p:cNvPr id="114" name="Google Shape;114;p21"/>
            <p:cNvGrpSpPr/>
            <p:nvPr/>
          </p:nvGrpSpPr>
          <p:grpSpPr>
            <a:xfrm>
              <a:off x="7067536" y="1255"/>
              <a:ext cx="1990358" cy="1990303"/>
              <a:chOff x="7067536" y="1255"/>
              <a:chExt cx="1990358" cy="1990303"/>
            </a:xfrm>
          </p:grpSpPr>
          <p:sp>
            <p:nvSpPr>
              <p:cNvPr id="115" name="Google Shape;115;p21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21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21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8" name="Google Shape;118;p21"/>
            <p:cNvGrpSpPr/>
            <p:nvPr/>
          </p:nvGrpSpPr>
          <p:grpSpPr>
            <a:xfrm>
              <a:off x="8207126" y="1807997"/>
              <a:ext cx="795000" cy="795000"/>
              <a:chOff x="8207126" y="1807997"/>
              <a:chExt cx="795000" cy="795000"/>
            </a:xfrm>
          </p:grpSpPr>
          <p:sp>
            <p:nvSpPr>
              <p:cNvPr id="119" name="Google Shape;119;p21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21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21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2" name="Google Shape;122;p21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21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21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25" name="Google Shape;125;p21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22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22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2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" name="Google Shape;131;p22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2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3" name="Google Shape;133;p22"/>
          <p:cNvSpPr txBox="1">
            <a:spLocks noGrp="1"/>
          </p:cNvSpPr>
          <p:nvPr>
            <p:ph type="body" idx="2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2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23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23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3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" name="Google Shape;139;p23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40" name="Google Shape;140;p2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s://capgros.elnacional.cat/ca/vern_312_115.html" TargetMode="External"/><Relationship Id="rId4" Type="http://schemas.openxmlformats.org/officeDocument/2006/relationships/hyperlink" Target="https://capgros.elnacional.cat/ca/mataro/mataro-activa-seva-zona-baixes-emissions-tot-canvia-partir-desembre_817016_102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apgros.elnacional.cat/ca/mataro/mataro-activa-seva-zona-baixes-emissions-tot-canvia-partir-desembre_817016_102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Cv-o2kaNJ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dJGnyMRkVo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82650" y="21072"/>
            <a:ext cx="942972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1"/>
          <p:cNvSpPr txBox="1">
            <a:spLocks noGrp="1"/>
          </p:cNvSpPr>
          <p:nvPr>
            <p:ph type="ctrTitle"/>
          </p:nvPr>
        </p:nvSpPr>
        <p:spPr>
          <a:xfrm>
            <a:off x="2587675" y="1395988"/>
            <a:ext cx="4255500" cy="18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ca">
                <a:latin typeface="Lexend"/>
                <a:ea typeface="Lexend"/>
                <a:cs typeface="Lexend"/>
                <a:sym typeface="Lexend"/>
              </a:rPr>
              <a:t>Bosc de dades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0"/>
          <p:cNvSpPr/>
          <p:nvPr/>
        </p:nvSpPr>
        <p:spPr>
          <a:xfrm>
            <a:off x="0" y="0"/>
            <a:ext cx="9144000" cy="799200"/>
          </a:xfrm>
          <a:prstGeom prst="rect">
            <a:avLst/>
          </a:prstGeom>
          <a:solidFill>
            <a:srgbClr val="4572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0" name="Google Shape;370;p10"/>
          <p:cNvSpPr txBox="1">
            <a:spLocks noGrp="1"/>
          </p:cNvSpPr>
          <p:nvPr>
            <p:ph type="title"/>
          </p:nvPr>
        </p:nvSpPr>
        <p:spPr>
          <a:xfrm>
            <a:off x="362250" y="130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a">
                <a:solidFill>
                  <a:srgbClr val="F2F6F6"/>
                </a:solidFill>
                <a:latin typeface="Lexend"/>
                <a:ea typeface="Lexend"/>
                <a:cs typeface="Lexend"/>
                <a:sym typeface="Lexend"/>
              </a:rPr>
              <a:t>A3. El sensor i les dades que extreu</a:t>
            </a:r>
            <a:endParaRPr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71" name="Google Shape;371;p10"/>
          <p:cNvSpPr txBox="1"/>
          <p:nvPr/>
        </p:nvSpPr>
        <p:spPr>
          <a:xfrm>
            <a:off x="1129700" y="777600"/>
            <a:ext cx="8014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" sz="1800" b="1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Què podem fer amb les dades, que hem trobat dels altres sensors?</a:t>
            </a:r>
            <a:endParaRPr sz="1800" b="1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72" name="Google Shape;372;p10"/>
          <p:cNvSpPr txBox="1"/>
          <p:nvPr/>
        </p:nvSpPr>
        <p:spPr>
          <a:xfrm>
            <a:off x="3464150" y="1413325"/>
            <a:ext cx="51855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" sz="1600" b="0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Representar-les en un gràfic</a:t>
            </a:r>
            <a:endParaRPr sz="16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Lexend"/>
              <a:buChar char="-"/>
            </a:pPr>
            <a:r>
              <a:rPr lang="ca" sz="1600" b="0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Analitzeu les dades</a:t>
            </a:r>
            <a:endParaRPr sz="16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Lexend"/>
              <a:buChar char="-"/>
            </a:pPr>
            <a:r>
              <a:rPr lang="ca" sz="1600" b="0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Trieu només les que necessiteu o voleu mostrar</a:t>
            </a:r>
            <a:endParaRPr sz="16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Lexend"/>
              <a:buChar char="-"/>
            </a:pPr>
            <a:r>
              <a:rPr lang="ca" sz="1600" b="0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Feu el gràfic més adequat per aquelles dades.</a:t>
            </a:r>
            <a:endParaRPr sz="16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Lexend"/>
              <a:buChar char="-"/>
            </a:pPr>
            <a:r>
              <a:rPr lang="ca" sz="1600" b="0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Heu de crear més d’un gràfic.</a:t>
            </a:r>
            <a:endParaRPr sz="16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" sz="1600" b="0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Feu una presentació amb poques diapositives</a:t>
            </a:r>
            <a:endParaRPr sz="16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" sz="1600" b="0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· Què podem veure en el gràfic? </a:t>
            </a:r>
            <a:endParaRPr sz="16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" sz="1600" b="0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· Què ens diu sobre la contaminació atmosfèrica?</a:t>
            </a:r>
            <a:endParaRPr sz="16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373" name="Google Shape;373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1528" y="4415290"/>
            <a:ext cx="640587" cy="6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10" title="diapos.png"/>
          <p:cNvPicPr preferRelativeResize="0"/>
          <p:nvPr/>
        </p:nvPicPr>
        <p:blipFill rotWithShape="1">
          <a:blip r:embed="rId4">
            <a:alphaModFix/>
          </a:blip>
          <a:srcRect l="24312" t="5906" r="21420" b="11490"/>
          <a:stretch/>
        </p:blipFill>
        <p:spPr>
          <a:xfrm>
            <a:off x="274050" y="1570838"/>
            <a:ext cx="2916050" cy="30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1528" y="4415290"/>
            <a:ext cx="640587" cy="6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11"/>
          <p:cNvSpPr/>
          <p:nvPr/>
        </p:nvSpPr>
        <p:spPr>
          <a:xfrm>
            <a:off x="0" y="0"/>
            <a:ext cx="9144000" cy="799200"/>
          </a:xfrm>
          <a:prstGeom prst="rect">
            <a:avLst/>
          </a:prstGeom>
          <a:solidFill>
            <a:srgbClr val="4572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1" name="Google Shape;381;p11"/>
          <p:cNvSpPr txBox="1">
            <a:spLocks noGrp="1"/>
          </p:cNvSpPr>
          <p:nvPr>
            <p:ph type="title"/>
          </p:nvPr>
        </p:nvSpPr>
        <p:spPr>
          <a:xfrm>
            <a:off x="362250" y="130650"/>
            <a:ext cx="86457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a" sz="2320">
                <a:solidFill>
                  <a:srgbClr val="F2F6F6"/>
                </a:solidFill>
                <a:latin typeface="Lexend"/>
                <a:ea typeface="Lexend"/>
                <a:cs typeface="Lexend"/>
                <a:sym typeface="Lexend"/>
              </a:rPr>
              <a:t>A4. En el nostre barri</a:t>
            </a:r>
            <a:endParaRPr sz="2320"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320"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82" name="Google Shape;382;p11"/>
          <p:cNvSpPr txBox="1"/>
          <p:nvPr/>
        </p:nvSpPr>
        <p:spPr>
          <a:xfrm>
            <a:off x="1129700" y="777600"/>
            <a:ext cx="78783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" sz="1700" b="1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Com és el vostre barri respecte de la contaminació? Què podem fer?</a:t>
            </a:r>
            <a:endParaRPr sz="1700" b="1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83" name="Google Shape;383;p11"/>
          <p:cNvSpPr txBox="1"/>
          <p:nvPr/>
        </p:nvSpPr>
        <p:spPr>
          <a:xfrm>
            <a:off x="596925" y="1366350"/>
            <a:ext cx="8025300" cy="35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" sz="1700" b="0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Cada grup ha d’analitzar les dades per poder respondre:</a:t>
            </a:r>
            <a:endParaRPr sz="17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Lexend"/>
              <a:buChar char="●"/>
            </a:pPr>
            <a:r>
              <a:rPr lang="ca" sz="1700" b="0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Que podem proposar per reduir la contaminació en el vostre barri? Fa falta aquesta actuació? Per què i com ho demostres.</a:t>
            </a:r>
            <a:endParaRPr sz="17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" sz="1700" b="0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Per donar resposta aquesta pregunta heu de fer:</a:t>
            </a:r>
            <a:endParaRPr sz="17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Lexend"/>
              <a:buChar char="●"/>
            </a:pPr>
            <a:r>
              <a:rPr lang="ca" sz="1700" b="0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Un document (</a:t>
            </a:r>
            <a:r>
              <a:rPr lang="ca" sz="1700" b="0" i="1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full de càlcul</a:t>
            </a:r>
            <a:r>
              <a:rPr lang="ca" sz="1700" b="0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) amb les representacions i càlculs necessaris.</a:t>
            </a:r>
            <a:endParaRPr sz="17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Lexend"/>
              <a:buChar char="●"/>
            </a:pPr>
            <a:r>
              <a:rPr lang="ca" sz="1700" b="0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Un document en format imatge on es puguin consultar les representacions i sigui clar la conclusió i les actuacions sobre el vostre barri sempre sostingut amb les dades extretes.</a:t>
            </a:r>
            <a:endParaRPr sz="17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1528" y="4415290"/>
            <a:ext cx="640587" cy="6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12"/>
          <p:cNvSpPr/>
          <p:nvPr/>
        </p:nvSpPr>
        <p:spPr>
          <a:xfrm>
            <a:off x="0" y="0"/>
            <a:ext cx="9144000" cy="799200"/>
          </a:xfrm>
          <a:prstGeom prst="rect">
            <a:avLst/>
          </a:prstGeom>
          <a:solidFill>
            <a:srgbClr val="4572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0" name="Google Shape;390;p12"/>
          <p:cNvSpPr txBox="1">
            <a:spLocks noGrp="1"/>
          </p:cNvSpPr>
          <p:nvPr>
            <p:ph type="title"/>
          </p:nvPr>
        </p:nvSpPr>
        <p:spPr>
          <a:xfrm>
            <a:off x="362250" y="130650"/>
            <a:ext cx="86457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a" sz="2320">
                <a:solidFill>
                  <a:srgbClr val="F2F6F6"/>
                </a:solidFill>
                <a:latin typeface="Lexend"/>
                <a:ea typeface="Lexend"/>
                <a:cs typeface="Lexend"/>
                <a:sym typeface="Lexend"/>
              </a:rPr>
              <a:t>A5. En el mapa de Mataró</a:t>
            </a:r>
            <a:endParaRPr sz="2320"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320"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320"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91" name="Google Shape;391;p12"/>
          <p:cNvSpPr txBox="1"/>
          <p:nvPr/>
        </p:nvSpPr>
        <p:spPr>
          <a:xfrm>
            <a:off x="1129700" y="777600"/>
            <a:ext cx="78783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" sz="1700" b="1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Cada grup explica que ha trobat i que proposa.</a:t>
            </a:r>
            <a:endParaRPr sz="1700" b="1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392" name="Google Shape;392;p12" title="mapa mataró.jpeg"/>
          <p:cNvPicPr preferRelativeResize="0"/>
          <p:nvPr/>
        </p:nvPicPr>
        <p:blipFill rotWithShape="1">
          <a:blip r:embed="rId4">
            <a:alphaModFix/>
          </a:blip>
          <a:srcRect r="7261" b="11016"/>
          <a:stretch/>
        </p:blipFill>
        <p:spPr>
          <a:xfrm>
            <a:off x="1423275" y="1224000"/>
            <a:ext cx="5569725" cy="3919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3"/>
          <p:cNvSpPr/>
          <p:nvPr/>
        </p:nvSpPr>
        <p:spPr>
          <a:xfrm>
            <a:off x="0" y="0"/>
            <a:ext cx="9144000" cy="799200"/>
          </a:xfrm>
          <a:prstGeom prst="rect">
            <a:avLst/>
          </a:prstGeom>
          <a:solidFill>
            <a:srgbClr val="4572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8" name="Google Shape;398;p13"/>
          <p:cNvSpPr txBox="1">
            <a:spLocks noGrp="1"/>
          </p:cNvSpPr>
          <p:nvPr>
            <p:ph type="title"/>
          </p:nvPr>
        </p:nvSpPr>
        <p:spPr>
          <a:xfrm>
            <a:off x="362250" y="130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a">
                <a:solidFill>
                  <a:srgbClr val="F2F6F6"/>
                </a:solidFill>
              </a:rPr>
              <a:t>Annex: Guia d’icones</a:t>
            </a:r>
            <a:endParaRPr>
              <a:solidFill>
                <a:srgbClr val="F2F6F6"/>
              </a:solidFill>
            </a:endParaRPr>
          </a:p>
        </p:txBody>
      </p:sp>
      <p:pic>
        <p:nvPicPr>
          <p:cNvPr id="399" name="Google Shape;39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5087" y="1981537"/>
            <a:ext cx="640587" cy="6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1171" y="3468535"/>
            <a:ext cx="292100" cy="63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3574" y="3503209"/>
            <a:ext cx="523624" cy="570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3562" y="2742172"/>
            <a:ext cx="523624" cy="570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39334" y="1248310"/>
            <a:ext cx="292100" cy="63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1923" y="4336180"/>
            <a:ext cx="523625" cy="545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972" y="4332322"/>
            <a:ext cx="244489" cy="535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5660" y="4405760"/>
            <a:ext cx="570075" cy="3883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7" name="Google Shape;407;p13"/>
          <p:cNvCxnSpPr>
            <a:stCxn id="400" idx="3"/>
            <a:endCxn id="401" idx="1"/>
          </p:cNvCxnSpPr>
          <p:nvPr/>
        </p:nvCxnSpPr>
        <p:spPr>
          <a:xfrm>
            <a:off x="963271" y="3788248"/>
            <a:ext cx="360300" cy="0"/>
          </a:xfrm>
          <a:prstGeom prst="straightConnector1">
            <a:avLst/>
          </a:prstGeom>
          <a:noFill/>
          <a:ln w="19050" cap="flat" cmpd="sng">
            <a:solidFill>
              <a:srgbClr val="006FB7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08" name="Google Shape;408;p13"/>
          <p:cNvCxnSpPr>
            <a:stCxn id="405" idx="3"/>
            <a:endCxn id="406" idx="1"/>
          </p:cNvCxnSpPr>
          <p:nvPr/>
        </p:nvCxnSpPr>
        <p:spPr>
          <a:xfrm>
            <a:off x="339461" y="4599923"/>
            <a:ext cx="246300" cy="0"/>
          </a:xfrm>
          <a:prstGeom prst="straightConnector1">
            <a:avLst/>
          </a:prstGeom>
          <a:noFill/>
          <a:ln w="19050" cap="flat" cmpd="sng">
            <a:solidFill>
              <a:srgbClr val="026DB6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09" name="Google Shape;409;p13"/>
          <p:cNvCxnSpPr>
            <a:stCxn id="406" idx="3"/>
            <a:endCxn id="404" idx="1"/>
          </p:cNvCxnSpPr>
          <p:nvPr/>
        </p:nvCxnSpPr>
        <p:spPr>
          <a:xfrm>
            <a:off x="1155735" y="4599923"/>
            <a:ext cx="246300" cy="8700"/>
          </a:xfrm>
          <a:prstGeom prst="straightConnector1">
            <a:avLst/>
          </a:prstGeom>
          <a:noFill/>
          <a:ln w="19050" cap="flat" cmpd="sng">
            <a:solidFill>
              <a:srgbClr val="026DB6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10" name="Google Shape;410;p13"/>
          <p:cNvSpPr txBox="1"/>
          <p:nvPr/>
        </p:nvSpPr>
        <p:spPr>
          <a:xfrm>
            <a:off x="1905678" y="1360272"/>
            <a:ext cx="4047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a" sz="1200" b="0" i="1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Treball individual</a:t>
            </a:r>
            <a:endParaRPr sz="1200" b="0" i="1" u="none" strike="noStrike" cap="none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1" name="Google Shape;411;p13"/>
          <p:cNvSpPr txBox="1"/>
          <p:nvPr/>
        </p:nvSpPr>
        <p:spPr>
          <a:xfrm>
            <a:off x="1905678" y="2107197"/>
            <a:ext cx="5648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a" sz="1200" b="0" i="1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Treball en grup cooperatiu. Agrupació de 3 o 4 alumnes.</a:t>
            </a:r>
            <a:endParaRPr sz="1200" b="0" i="1" u="none" strike="noStrike" cap="none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2" name="Google Shape;412;p13"/>
          <p:cNvSpPr txBox="1"/>
          <p:nvPr/>
        </p:nvSpPr>
        <p:spPr>
          <a:xfrm>
            <a:off x="1905678" y="2819447"/>
            <a:ext cx="4047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a" sz="1200" b="0" i="1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Treball en grup classe.</a:t>
            </a:r>
            <a:endParaRPr sz="1200" b="0" i="1" u="none" strike="noStrike" cap="none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3" name="Google Shape;413;p13"/>
          <p:cNvSpPr txBox="1"/>
          <p:nvPr/>
        </p:nvSpPr>
        <p:spPr>
          <a:xfrm>
            <a:off x="1905678" y="3577797"/>
            <a:ext cx="576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a" sz="1200" b="0" i="1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Treball individual i posada en comú en grup classe.</a:t>
            </a:r>
            <a:endParaRPr sz="1200" b="0" i="1" u="none" strike="noStrike" cap="none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4" name="Google Shape;414;p13"/>
          <p:cNvSpPr txBox="1"/>
          <p:nvPr/>
        </p:nvSpPr>
        <p:spPr>
          <a:xfrm>
            <a:off x="1972003" y="4405747"/>
            <a:ext cx="7043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a" sz="1200" b="0" i="1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Treball individual, comentem amb una parella i proposem al grup de treball. Estructura 1-2-4</a:t>
            </a:r>
            <a:endParaRPr sz="1200" b="0" i="1" u="none" strike="noStrike" cap="none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eaae602890_1_0"/>
          <p:cNvSpPr/>
          <p:nvPr/>
        </p:nvSpPr>
        <p:spPr>
          <a:xfrm>
            <a:off x="0" y="0"/>
            <a:ext cx="9144000" cy="799200"/>
          </a:xfrm>
          <a:prstGeom prst="rect">
            <a:avLst/>
          </a:prstGeom>
          <a:solidFill>
            <a:srgbClr val="4572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0" name="Google Shape;420;g3eaae602890_1_0"/>
          <p:cNvSpPr txBox="1">
            <a:spLocks noGrp="1"/>
          </p:cNvSpPr>
          <p:nvPr>
            <p:ph type="title"/>
          </p:nvPr>
        </p:nvSpPr>
        <p:spPr>
          <a:xfrm>
            <a:off x="362250" y="130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a">
                <a:solidFill>
                  <a:srgbClr val="F2F6F6"/>
                </a:solidFill>
              </a:rPr>
              <a:t>Atribucions</a:t>
            </a:r>
            <a:endParaRPr>
              <a:solidFill>
                <a:srgbClr val="F2F6F6"/>
              </a:solidFill>
            </a:endParaRPr>
          </a:p>
        </p:txBody>
      </p:sp>
      <p:pic>
        <p:nvPicPr>
          <p:cNvPr id="421" name="Google Shape;421;g3eaae602890_1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575" y="1381625"/>
            <a:ext cx="2703014" cy="170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g3eaae602890_1_0" title="EDINT_UE_V - Color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9175" y="3297325"/>
            <a:ext cx="7765652" cy="14371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3" name="Google Shape;423;g3eaae602890_1_0"/>
          <p:cNvGrpSpPr/>
          <p:nvPr/>
        </p:nvGrpSpPr>
        <p:grpSpPr>
          <a:xfrm>
            <a:off x="3784732" y="1381628"/>
            <a:ext cx="5028461" cy="1702796"/>
            <a:chOff x="2822217" y="1973700"/>
            <a:chExt cx="4025023" cy="1363000"/>
          </a:xfrm>
        </p:grpSpPr>
        <p:pic>
          <p:nvPicPr>
            <p:cNvPr id="424" name="Google Shape;424;g3eaae602890_1_0" title="Tots el logos bibliosmataro fons transparent (1).png"/>
            <p:cNvPicPr preferRelativeResize="0"/>
            <p:nvPr/>
          </p:nvPicPr>
          <p:blipFill rotWithShape="1">
            <a:blip r:embed="rId5">
              <a:alphaModFix/>
            </a:blip>
            <a:srcRect r="52952"/>
            <a:stretch/>
          </p:blipFill>
          <p:spPr>
            <a:xfrm>
              <a:off x="2887250" y="1973700"/>
              <a:ext cx="3894950" cy="695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5" name="Google Shape;425;g3eaae602890_1_0" title="Tots el logos bibliosmataro fons transparent (1).png"/>
            <p:cNvPicPr preferRelativeResize="0"/>
            <p:nvPr/>
          </p:nvPicPr>
          <p:blipFill rotWithShape="1">
            <a:blip r:embed="rId5">
              <a:alphaModFix/>
            </a:blip>
            <a:srcRect l="47146"/>
            <a:stretch/>
          </p:blipFill>
          <p:spPr>
            <a:xfrm>
              <a:off x="2822217" y="2696982"/>
              <a:ext cx="4025023" cy="6397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6" name="Google Shape;426;g3eaae602890_1_0"/>
          <p:cNvSpPr txBox="1"/>
          <p:nvPr/>
        </p:nvSpPr>
        <p:spPr>
          <a:xfrm>
            <a:off x="3627025" y="4835700"/>
            <a:ext cx="5517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900"/>
              <a:t>Bosc de Dades © 2026 by Bosc de Dades is licensed under CC BY-NC-SA 4.0. </a:t>
            </a:r>
            <a:endParaRPr sz="15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"/>
          <p:cNvSpPr/>
          <p:nvPr/>
        </p:nvSpPr>
        <p:spPr>
          <a:xfrm>
            <a:off x="0" y="0"/>
            <a:ext cx="9144000" cy="799200"/>
          </a:xfrm>
          <a:prstGeom prst="rect">
            <a:avLst/>
          </a:prstGeom>
          <a:solidFill>
            <a:srgbClr val="4572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4" name="Google Shape;284;p2"/>
          <p:cNvSpPr txBox="1">
            <a:spLocks noGrp="1"/>
          </p:cNvSpPr>
          <p:nvPr>
            <p:ph type="title"/>
          </p:nvPr>
        </p:nvSpPr>
        <p:spPr>
          <a:xfrm>
            <a:off x="362250" y="130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a">
                <a:solidFill>
                  <a:srgbClr val="F2F6F6"/>
                </a:solidFill>
                <a:latin typeface="Lexend"/>
                <a:ea typeface="Lexend"/>
                <a:cs typeface="Lexend"/>
                <a:sym typeface="Lexend"/>
              </a:rPr>
              <a:t>Activitat 1. L’article del Capgròs</a:t>
            </a:r>
            <a:endParaRPr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285" name="Google Shape;28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8499" y="1332000"/>
            <a:ext cx="6957926" cy="350070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"/>
          <p:cNvSpPr txBox="1"/>
          <p:nvPr/>
        </p:nvSpPr>
        <p:spPr>
          <a:xfrm>
            <a:off x="1129700" y="777600"/>
            <a:ext cx="6957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ca" sz="2100" b="1" i="0" u="sng" strike="noStrike" cap="none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4"/>
              </a:rPr>
              <a:t>Mataró activa la seva Zona de Baixes Emissions</a:t>
            </a:r>
            <a:endParaRPr sz="2100" b="1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87" name="Google Shape;287;p2"/>
          <p:cNvSpPr txBox="1"/>
          <p:nvPr/>
        </p:nvSpPr>
        <p:spPr>
          <a:xfrm>
            <a:off x="1080000" y="4743300"/>
            <a:ext cx="4240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" sz="1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Capgròs, </a:t>
            </a:r>
            <a:r>
              <a:rPr lang="ca" sz="1000" b="0" i="1" u="none" strike="noStrike" cap="none">
                <a:solidFill>
                  <a:schemeClr val="hlink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5"/>
              </a:rPr>
              <a:t>Vern Bueno Casas</a:t>
            </a:r>
            <a:r>
              <a:rPr lang="ca" sz="1000" b="0" i="1" u="none" strike="noStrike" cap="none">
                <a:solidFill>
                  <a:srgbClr val="010203"/>
                </a:solidFill>
                <a:latin typeface="Arial"/>
                <a:ea typeface="Arial"/>
                <a:cs typeface="Arial"/>
                <a:sym typeface="Arial"/>
              </a:rPr>
              <a:t> 10 de novembre de 2025. 12:57</a:t>
            </a:r>
            <a:endParaRPr sz="1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" name="Google Shape;288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09074" y="4328400"/>
            <a:ext cx="340250" cy="74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"/>
          <p:cNvSpPr/>
          <p:nvPr/>
        </p:nvSpPr>
        <p:spPr>
          <a:xfrm>
            <a:off x="0" y="0"/>
            <a:ext cx="9144000" cy="799200"/>
          </a:xfrm>
          <a:prstGeom prst="rect">
            <a:avLst/>
          </a:prstGeom>
          <a:solidFill>
            <a:srgbClr val="4572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4" name="Google Shape;294;p3"/>
          <p:cNvSpPr txBox="1">
            <a:spLocks noGrp="1"/>
          </p:cNvSpPr>
          <p:nvPr>
            <p:ph type="title"/>
          </p:nvPr>
        </p:nvSpPr>
        <p:spPr>
          <a:xfrm>
            <a:off x="362250" y="130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a" sz="2420">
                <a:solidFill>
                  <a:srgbClr val="F2F6F6"/>
                </a:solidFill>
                <a:latin typeface="Lexend"/>
                <a:ea typeface="Lexend"/>
                <a:cs typeface="Lexend"/>
                <a:sym typeface="Lexend"/>
              </a:rPr>
              <a:t>A1. L’article del Capgròs</a:t>
            </a:r>
            <a:endParaRPr sz="2420"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95" name="Google Shape;295;p3"/>
          <p:cNvSpPr txBox="1"/>
          <p:nvPr/>
        </p:nvSpPr>
        <p:spPr>
          <a:xfrm>
            <a:off x="1129700" y="777600"/>
            <a:ext cx="6957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ca" sz="2100" b="1" i="0" u="sng" strike="noStrike" cap="none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3"/>
              </a:rPr>
              <a:t>Mataró activa la seva zona de baixes emissions</a:t>
            </a:r>
            <a:endParaRPr sz="2100" b="1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96" name="Google Shape;296;p3"/>
          <p:cNvSpPr txBox="1"/>
          <p:nvPr/>
        </p:nvSpPr>
        <p:spPr>
          <a:xfrm>
            <a:off x="105543" y="1207548"/>
            <a:ext cx="85161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exend"/>
              <a:buChar char="●"/>
            </a:pPr>
            <a:r>
              <a:rPr lang="ca" sz="21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Quins punts es tracten a l’article?</a:t>
            </a:r>
            <a:endParaRPr sz="21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914400" marR="0" lvl="1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exend"/>
              <a:buChar char="○"/>
            </a:pPr>
            <a:r>
              <a:rPr lang="ca" sz="2100" b="0" i="1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Què passarà a partir del desembre del 2025?</a:t>
            </a:r>
            <a:endParaRPr sz="2100" b="0" i="1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1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914400" marR="0" lvl="1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exend"/>
              <a:buChar char="○"/>
            </a:pPr>
            <a:r>
              <a:rPr lang="ca" sz="2100" b="0" i="1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A quines zones?</a:t>
            </a:r>
            <a:endParaRPr sz="2100" b="0" i="1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1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914400" marR="0" lvl="1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exend"/>
              <a:buChar char="○"/>
            </a:pPr>
            <a:r>
              <a:rPr lang="ca" sz="2100" b="0" i="1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Per què s’aplica aquesta “zona de baixes emissions”, és a dir, quin és l'objectiu?</a:t>
            </a:r>
            <a:endParaRPr sz="2100" b="0" i="1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1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914400" marR="0" lvl="1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exend"/>
              <a:buChar char="○"/>
            </a:pPr>
            <a:r>
              <a:rPr lang="ca" sz="2100" b="0" i="1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L’article parla de contaminació atmosfèrica i acústica. Les coneixies, saps com repercuteix a la teva salut? </a:t>
            </a:r>
            <a:endParaRPr sz="2100" b="0" i="1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297" name="Google Shape;297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14974" y="4473325"/>
            <a:ext cx="292100" cy="63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72502" y="4508000"/>
            <a:ext cx="523624" cy="5700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9" name="Google Shape;299;p3"/>
          <p:cNvCxnSpPr>
            <a:endCxn id="298" idx="1"/>
          </p:cNvCxnSpPr>
          <p:nvPr/>
        </p:nvCxnSpPr>
        <p:spPr>
          <a:xfrm>
            <a:off x="8207102" y="4793037"/>
            <a:ext cx="365400" cy="0"/>
          </a:xfrm>
          <a:prstGeom prst="straightConnector1">
            <a:avLst/>
          </a:prstGeom>
          <a:noFill/>
          <a:ln w="19050" cap="flat" cmpd="sng">
            <a:solidFill>
              <a:srgbClr val="016EB6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"/>
          <p:cNvSpPr/>
          <p:nvPr/>
        </p:nvSpPr>
        <p:spPr>
          <a:xfrm>
            <a:off x="0" y="0"/>
            <a:ext cx="9144000" cy="799200"/>
          </a:xfrm>
          <a:prstGeom prst="rect">
            <a:avLst/>
          </a:prstGeom>
          <a:solidFill>
            <a:srgbClr val="4572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5" name="Google Shape;305;p4"/>
          <p:cNvSpPr txBox="1">
            <a:spLocks noGrp="1"/>
          </p:cNvSpPr>
          <p:nvPr>
            <p:ph type="title"/>
          </p:nvPr>
        </p:nvSpPr>
        <p:spPr>
          <a:xfrm>
            <a:off x="248150" y="130650"/>
            <a:ext cx="87180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a" sz="2420">
                <a:solidFill>
                  <a:srgbClr val="F2F6F6"/>
                </a:solidFill>
                <a:latin typeface="Lexend"/>
                <a:ea typeface="Lexend"/>
                <a:cs typeface="Lexend"/>
                <a:sym typeface="Lexend"/>
              </a:rPr>
              <a:t>A2. Investiguem sobre la contaminació atmosfèrica</a:t>
            </a:r>
            <a:endParaRPr sz="2420"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06" name="Google Shape;306;p4"/>
          <p:cNvSpPr txBox="1"/>
          <p:nvPr/>
        </p:nvSpPr>
        <p:spPr>
          <a:xfrm>
            <a:off x="1129700" y="777600"/>
            <a:ext cx="7836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ca" sz="2100" b="1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Busqueu informació sobre la contaminació atmosfèrica</a:t>
            </a:r>
            <a:endParaRPr sz="2100" b="1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07" name="Google Shape;307;p4"/>
          <p:cNvSpPr txBox="1"/>
          <p:nvPr/>
        </p:nvSpPr>
        <p:spPr>
          <a:xfrm>
            <a:off x="350600" y="1285500"/>
            <a:ext cx="8516100" cy="42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ca" sz="22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La informació que busqueu hauria de respondre a les següents preguntes:</a:t>
            </a:r>
            <a:endParaRPr sz="22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Lexend"/>
              <a:buChar char="●"/>
            </a:pPr>
            <a:r>
              <a:rPr lang="ca" sz="22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Què és la contaminació atmosfèrica? </a:t>
            </a:r>
            <a:endParaRPr sz="22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Lexend"/>
              <a:buChar char="●"/>
            </a:pPr>
            <a:r>
              <a:rPr lang="ca" sz="22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Què són les partícules en suspensió PM</a:t>
            </a:r>
            <a:r>
              <a:rPr lang="ca" sz="2200" b="0" i="0" u="none" strike="noStrike" cap="none" baseline="-25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2.5</a:t>
            </a:r>
            <a:r>
              <a:rPr lang="ca" sz="22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 i PM</a:t>
            </a:r>
            <a:r>
              <a:rPr lang="ca" sz="2200" b="0" i="0" u="none" strike="noStrike" cap="none" baseline="-25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10</a:t>
            </a:r>
            <a:r>
              <a:rPr lang="ca" sz="22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?</a:t>
            </a:r>
            <a:endParaRPr sz="22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Lexend"/>
              <a:buChar char="●"/>
            </a:pPr>
            <a:r>
              <a:rPr lang="ca" sz="22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Com es generen aquestes partícules en suspensió?</a:t>
            </a:r>
            <a:endParaRPr sz="22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Lexend"/>
              <a:buChar char="●"/>
            </a:pPr>
            <a:r>
              <a:rPr lang="ca" sz="22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Quins són els valors màxims per una ciutat?</a:t>
            </a:r>
            <a:endParaRPr sz="22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Lexend"/>
              <a:buChar char="●"/>
            </a:pPr>
            <a:r>
              <a:rPr lang="ca" sz="22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Com ens afecta a la salut? </a:t>
            </a:r>
            <a:endParaRPr sz="22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08" name="Google Shape;30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73874" y="4410100"/>
            <a:ext cx="292100" cy="63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"/>
          <p:cNvSpPr/>
          <p:nvPr/>
        </p:nvSpPr>
        <p:spPr>
          <a:xfrm>
            <a:off x="0" y="0"/>
            <a:ext cx="9144000" cy="799200"/>
          </a:xfrm>
          <a:prstGeom prst="rect">
            <a:avLst/>
          </a:prstGeom>
          <a:solidFill>
            <a:srgbClr val="4572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4" name="Google Shape;314;p5"/>
          <p:cNvSpPr txBox="1">
            <a:spLocks noGrp="1"/>
          </p:cNvSpPr>
          <p:nvPr>
            <p:ph type="title"/>
          </p:nvPr>
        </p:nvSpPr>
        <p:spPr>
          <a:xfrm>
            <a:off x="362250" y="130650"/>
            <a:ext cx="85686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a" sz="2420">
                <a:solidFill>
                  <a:srgbClr val="F2F6F6"/>
                </a:solidFill>
                <a:latin typeface="Lexend"/>
                <a:ea typeface="Lexend"/>
                <a:cs typeface="Lexend"/>
                <a:sym typeface="Lexend"/>
              </a:rPr>
              <a:t>A2. Investiguem sobre la contaminació atmosfèrica</a:t>
            </a:r>
            <a:endParaRPr sz="2420"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15" name="Google Shape;315;p5"/>
          <p:cNvSpPr txBox="1"/>
          <p:nvPr/>
        </p:nvSpPr>
        <p:spPr>
          <a:xfrm>
            <a:off x="1129700" y="777600"/>
            <a:ext cx="78783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ca" sz="1900" b="1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Estructurem la informació sobre la contaminació atmosfèrica</a:t>
            </a:r>
            <a:endParaRPr sz="1900" b="1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16" name="Google Shape;316;p5"/>
          <p:cNvSpPr txBox="1"/>
          <p:nvPr/>
        </p:nvSpPr>
        <p:spPr>
          <a:xfrm>
            <a:off x="147550" y="2188729"/>
            <a:ext cx="270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ca" sz="2200" b="1" i="1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Document resum</a:t>
            </a:r>
            <a:endParaRPr sz="2200" b="1" i="1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17" name="Google Shape;317;p5"/>
          <p:cNvSpPr txBox="1"/>
          <p:nvPr/>
        </p:nvSpPr>
        <p:spPr>
          <a:xfrm>
            <a:off x="1897200" y="2901979"/>
            <a:ext cx="25929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" sz="16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Respostes a les preguntes</a:t>
            </a:r>
            <a:endParaRPr sz="16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" sz="16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Referència bibliogràfica</a:t>
            </a:r>
            <a:endParaRPr sz="16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" sz="16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Màxim 1 cara</a:t>
            </a:r>
            <a:endParaRPr sz="16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18" name="Google Shape;318;p5"/>
          <p:cNvSpPr txBox="1"/>
          <p:nvPr/>
        </p:nvSpPr>
        <p:spPr>
          <a:xfrm>
            <a:off x="4579025" y="2214666"/>
            <a:ext cx="2705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ca" sz="2200" b="1" i="1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Infografia</a:t>
            </a:r>
            <a:endParaRPr sz="2200" b="1" i="1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19" name="Google Shape;319;p5"/>
          <p:cNvSpPr txBox="1"/>
          <p:nvPr/>
        </p:nvSpPr>
        <p:spPr>
          <a:xfrm>
            <a:off x="6272450" y="2946091"/>
            <a:ext cx="25929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" sz="16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Clara i visual</a:t>
            </a:r>
            <a:endParaRPr sz="16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" sz="16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Respostes, però sense molt de text</a:t>
            </a:r>
            <a:endParaRPr sz="16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0" name="Google Shape;320;p5"/>
          <p:cNvSpPr txBox="1"/>
          <p:nvPr/>
        </p:nvSpPr>
        <p:spPr>
          <a:xfrm>
            <a:off x="267000" y="1357425"/>
            <a:ext cx="82212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ca" sz="2100" b="0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Agrupeu-vos i a partir de les vostres investigacions fem un resum</a:t>
            </a:r>
            <a:endParaRPr sz="13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321" name="Google Shape;32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1528" y="4415290"/>
            <a:ext cx="640587" cy="6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5" title="Document 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7825" y="2711919"/>
            <a:ext cx="1822025" cy="2172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5" title="info graphic.png"/>
          <p:cNvPicPr preferRelativeResize="0"/>
          <p:nvPr/>
        </p:nvPicPr>
        <p:blipFill rotWithShape="1">
          <a:blip r:embed="rId5">
            <a:alphaModFix/>
          </a:blip>
          <a:srcRect r="8859"/>
          <a:stretch/>
        </p:blipFill>
        <p:spPr>
          <a:xfrm>
            <a:off x="4672700" y="2711925"/>
            <a:ext cx="1660675" cy="217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6"/>
          <p:cNvSpPr/>
          <p:nvPr/>
        </p:nvSpPr>
        <p:spPr>
          <a:xfrm>
            <a:off x="0" y="0"/>
            <a:ext cx="9144000" cy="799200"/>
          </a:xfrm>
          <a:prstGeom prst="rect">
            <a:avLst/>
          </a:prstGeom>
          <a:solidFill>
            <a:srgbClr val="4572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9" name="Google Shape;329;p6"/>
          <p:cNvSpPr txBox="1">
            <a:spLocks noGrp="1"/>
          </p:cNvSpPr>
          <p:nvPr>
            <p:ph type="title"/>
          </p:nvPr>
        </p:nvSpPr>
        <p:spPr>
          <a:xfrm>
            <a:off x="362250" y="130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a">
                <a:solidFill>
                  <a:srgbClr val="F2F6F6"/>
                </a:solidFill>
                <a:latin typeface="Lexend"/>
                <a:ea typeface="Lexend"/>
                <a:cs typeface="Lexend"/>
                <a:sym typeface="Lexend"/>
              </a:rPr>
              <a:t>Anem a fer ciència ciutadana!</a:t>
            </a:r>
            <a:endParaRPr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30" name="Google Shape;330;p6"/>
          <p:cNvSpPr txBox="1"/>
          <p:nvPr/>
        </p:nvSpPr>
        <p:spPr>
          <a:xfrm>
            <a:off x="1129700" y="777600"/>
            <a:ext cx="78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2000" b="1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A la nostra zona o barri hi ha contaminació atmosfèrica?</a:t>
            </a:r>
            <a:endParaRPr sz="2000" b="1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331" name="Google Shape;33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1528" y="4415290"/>
            <a:ext cx="640587" cy="6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6"/>
          <p:cNvSpPr txBox="1"/>
          <p:nvPr/>
        </p:nvSpPr>
        <p:spPr>
          <a:xfrm>
            <a:off x="449725" y="4356150"/>
            <a:ext cx="7750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ca" sz="13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Per detectar-ho portarem un sensor que detecta les partícules en suspensió i analitzarem les dades per extreure conclusions.</a:t>
            </a:r>
            <a:endParaRPr sz="13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333" name="Google Shape;333;p6" title="mapa nubols.png"/>
          <p:cNvPicPr preferRelativeResize="0"/>
          <p:nvPr/>
        </p:nvPicPr>
        <p:blipFill rotWithShape="1">
          <a:blip r:embed="rId4">
            <a:alphaModFix/>
          </a:blip>
          <a:srcRect l="2693" t="5176" r="27166" b="7686"/>
          <a:stretch/>
        </p:blipFill>
        <p:spPr>
          <a:xfrm>
            <a:off x="2504555" y="1285500"/>
            <a:ext cx="3640846" cy="312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7"/>
          <p:cNvSpPr/>
          <p:nvPr/>
        </p:nvSpPr>
        <p:spPr>
          <a:xfrm>
            <a:off x="0" y="0"/>
            <a:ext cx="9144000" cy="799200"/>
          </a:xfrm>
          <a:prstGeom prst="rect">
            <a:avLst/>
          </a:prstGeom>
          <a:solidFill>
            <a:srgbClr val="4572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9" name="Google Shape;339;p7"/>
          <p:cNvSpPr txBox="1">
            <a:spLocks noGrp="1"/>
          </p:cNvSpPr>
          <p:nvPr>
            <p:ph type="title"/>
          </p:nvPr>
        </p:nvSpPr>
        <p:spPr>
          <a:xfrm>
            <a:off x="362250" y="130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a">
                <a:solidFill>
                  <a:srgbClr val="F2F6F6"/>
                </a:solidFill>
                <a:latin typeface="Lexend"/>
                <a:ea typeface="Lexend"/>
                <a:cs typeface="Lexend"/>
                <a:sym typeface="Lexend"/>
              </a:rPr>
              <a:t>A3. El sensor i les dades que extreu</a:t>
            </a:r>
            <a:endParaRPr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40" name="Google Shape;340;p7"/>
          <p:cNvSpPr txBox="1"/>
          <p:nvPr/>
        </p:nvSpPr>
        <p:spPr>
          <a:xfrm>
            <a:off x="1129700" y="777600"/>
            <a:ext cx="78783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ca" sz="1700" b="1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Aquí tenim un seguit de videotutorials de com funcionan els sensors</a:t>
            </a:r>
            <a:endParaRPr sz="1700" b="1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341" name="Google Shape;341;p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t="14810" b="15362"/>
          <a:stretch/>
        </p:blipFill>
        <p:spPr>
          <a:xfrm>
            <a:off x="120725" y="1738275"/>
            <a:ext cx="4379756" cy="229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7"/>
          <p:cNvPicPr preferRelativeResize="0"/>
          <p:nvPr/>
        </p:nvPicPr>
        <p:blipFill rotWithShape="1">
          <a:blip r:embed="rId5">
            <a:alphaModFix/>
          </a:blip>
          <a:srcRect t="15266" b="15057"/>
          <a:stretch/>
        </p:blipFill>
        <p:spPr>
          <a:xfrm>
            <a:off x="4633950" y="1738275"/>
            <a:ext cx="4389325" cy="229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8"/>
          <p:cNvSpPr/>
          <p:nvPr/>
        </p:nvSpPr>
        <p:spPr>
          <a:xfrm>
            <a:off x="0" y="0"/>
            <a:ext cx="9144000" cy="799200"/>
          </a:xfrm>
          <a:prstGeom prst="rect">
            <a:avLst/>
          </a:prstGeom>
          <a:solidFill>
            <a:srgbClr val="4572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48" name="Google Shape;348;p8"/>
          <p:cNvSpPr txBox="1">
            <a:spLocks noGrp="1"/>
          </p:cNvSpPr>
          <p:nvPr>
            <p:ph type="title"/>
          </p:nvPr>
        </p:nvSpPr>
        <p:spPr>
          <a:xfrm>
            <a:off x="362250" y="130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a">
                <a:solidFill>
                  <a:srgbClr val="F2F6F6"/>
                </a:solidFill>
                <a:latin typeface="Lexend"/>
                <a:ea typeface="Lexend"/>
                <a:cs typeface="Lexend"/>
                <a:sym typeface="Lexend"/>
              </a:rPr>
              <a:t>A3. El sensor i les dades que extreu</a:t>
            </a:r>
            <a:endParaRPr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49" name="Google Shape;349;p8"/>
          <p:cNvSpPr txBox="1"/>
          <p:nvPr/>
        </p:nvSpPr>
        <p:spPr>
          <a:xfrm>
            <a:off x="1129700" y="777600"/>
            <a:ext cx="7878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ca" sz="2100" b="1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Ara que tenim els sensors que farem amb ells?</a:t>
            </a:r>
            <a:endParaRPr sz="2100" b="1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50" name="Google Shape;350;p8"/>
          <p:cNvSpPr txBox="1"/>
          <p:nvPr/>
        </p:nvSpPr>
        <p:spPr>
          <a:xfrm>
            <a:off x="6907175" y="1898675"/>
            <a:ext cx="2072700" cy="21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ca" sz="3100" b="1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Què?</a:t>
            </a:r>
            <a:endParaRPr sz="2500" b="0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"/>
              <a:buChar char="●"/>
            </a:pPr>
            <a:r>
              <a:rPr lang="ca" sz="15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Quines dades extreu?</a:t>
            </a:r>
            <a:endParaRPr sz="15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"/>
              <a:buChar char="●"/>
            </a:pPr>
            <a:r>
              <a:rPr lang="ca" sz="15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Quines ens interessen?</a:t>
            </a:r>
            <a:endParaRPr sz="15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"/>
              <a:buChar char="●"/>
            </a:pPr>
            <a:r>
              <a:rPr lang="ca" sz="15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En quin horari?</a:t>
            </a:r>
            <a:endParaRPr sz="15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351" name="Google Shape;35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1528" y="4415290"/>
            <a:ext cx="640587" cy="6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8"/>
          <p:cNvSpPr txBox="1"/>
          <p:nvPr/>
        </p:nvSpPr>
        <p:spPr>
          <a:xfrm>
            <a:off x="716703" y="4820275"/>
            <a:ext cx="5262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ca" sz="1300" b="0" i="1" u="none" strike="noStrike" cap="none">
                <a:solidFill>
                  <a:srgbClr val="010203"/>
                </a:solidFill>
                <a:latin typeface="Nunito"/>
                <a:ea typeface="Nunito"/>
                <a:cs typeface="Nunito"/>
                <a:sym typeface="Nunito"/>
              </a:rPr>
              <a:t>Recolliu les respostes en un document per no oblidar-nos.</a:t>
            </a:r>
            <a:endParaRPr sz="1300" b="0" i="1" u="none" strike="noStrike" cap="none">
              <a:solidFill>
                <a:srgbClr val="01020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53" name="Google Shape;353;p8" title="On i que.png"/>
          <p:cNvPicPr preferRelativeResize="0"/>
          <p:nvPr/>
        </p:nvPicPr>
        <p:blipFill rotWithShape="1">
          <a:blip r:embed="rId4">
            <a:alphaModFix/>
          </a:blip>
          <a:srcRect l="4763" t="9318" r="53894" b="15233"/>
          <a:stretch/>
        </p:blipFill>
        <p:spPr>
          <a:xfrm>
            <a:off x="103775" y="1898672"/>
            <a:ext cx="2264174" cy="225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8" title="On i que.png"/>
          <p:cNvPicPr preferRelativeResize="0"/>
          <p:nvPr/>
        </p:nvPicPr>
        <p:blipFill rotWithShape="1">
          <a:blip r:embed="rId4">
            <a:alphaModFix/>
          </a:blip>
          <a:srcRect l="54250" t="9740" r="4407" b="14811"/>
          <a:stretch/>
        </p:blipFill>
        <p:spPr>
          <a:xfrm>
            <a:off x="4689209" y="1961935"/>
            <a:ext cx="2317018" cy="230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8"/>
          <p:cNvSpPr txBox="1"/>
          <p:nvPr/>
        </p:nvSpPr>
        <p:spPr>
          <a:xfrm>
            <a:off x="2283625" y="1934375"/>
            <a:ext cx="2246100" cy="20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ca" sz="3100" b="1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ON?</a:t>
            </a:r>
            <a:endParaRPr sz="3100" b="1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"/>
              <a:buChar char="●"/>
            </a:pPr>
            <a:r>
              <a:rPr lang="ca" sz="15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A quin lloc posem el sensor?</a:t>
            </a:r>
            <a:endParaRPr sz="15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"/>
              <a:buChar char="●"/>
            </a:pPr>
            <a:r>
              <a:rPr lang="ca" sz="15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Estarà segur?</a:t>
            </a:r>
            <a:endParaRPr sz="15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"/>
              <a:buChar char="●"/>
            </a:pPr>
            <a:r>
              <a:rPr lang="ca" sz="1500" b="0" i="0" u="none" strike="noStrike" cap="non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És un bon lloc per mesurar?</a:t>
            </a:r>
            <a:endParaRPr sz="1500" b="0" i="0" u="none" strike="noStrike" cap="non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56" name="Google Shape;356;p8"/>
          <p:cNvSpPr txBox="1"/>
          <p:nvPr/>
        </p:nvSpPr>
        <p:spPr>
          <a:xfrm>
            <a:off x="4658650" y="4897575"/>
            <a:ext cx="252900" cy="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9"/>
          <p:cNvSpPr/>
          <p:nvPr/>
        </p:nvSpPr>
        <p:spPr>
          <a:xfrm>
            <a:off x="0" y="0"/>
            <a:ext cx="9144000" cy="799200"/>
          </a:xfrm>
          <a:prstGeom prst="rect">
            <a:avLst/>
          </a:prstGeom>
          <a:solidFill>
            <a:srgbClr val="4572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2" name="Google Shape;362;p9"/>
          <p:cNvSpPr txBox="1">
            <a:spLocks noGrp="1"/>
          </p:cNvSpPr>
          <p:nvPr>
            <p:ph type="title"/>
          </p:nvPr>
        </p:nvSpPr>
        <p:spPr>
          <a:xfrm>
            <a:off x="362250" y="130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a">
                <a:solidFill>
                  <a:srgbClr val="F2F6F6"/>
                </a:solidFill>
                <a:latin typeface="Lexend"/>
                <a:ea typeface="Lexend"/>
                <a:cs typeface="Lexend"/>
                <a:sym typeface="Lexend"/>
              </a:rPr>
              <a:t>A3. El sensor i les dades que extreu</a:t>
            </a:r>
            <a:endParaRPr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>
              <a:solidFill>
                <a:srgbClr val="F2F6F6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63" name="Google Shape;363;p9"/>
          <p:cNvSpPr txBox="1"/>
          <p:nvPr/>
        </p:nvSpPr>
        <p:spPr>
          <a:xfrm>
            <a:off x="1129700" y="777600"/>
            <a:ext cx="78783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ca" sz="2100" b="1" i="0" u="none" strike="noStrike" cap="non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Com podem agafar les dades d’altres sensors ja instal·lats a altres parts del món?</a:t>
            </a:r>
            <a:endParaRPr sz="2100" b="1" i="0" u="none" strike="noStrike" cap="non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364" name="Google Shape;364;p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t="14951" b="14790"/>
          <a:stretch/>
        </p:blipFill>
        <p:spPr>
          <a:xfrm>
            <a:off x="1382950" y="1677125"/>
            <a:ext cx="6171175" cy="325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986</Words>
  <Application>Microsoft Office PowerPoint</Application>
  <PresentationFormat>On-screen Show (16:9)</PresentationFormat>
  <Paragraphs>117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Nunito</vt:lpstr>
      <vt:lpstr>Lexend</vt:lpstr>
      <vt:lpstr>Maven Pro</vt:lpstr>
      <vt:lpstr>Momentum</vt:lpstr>
      <vt:lpstr>Bosc de dades</vt:lpstr>
      <vt:lpstr>Activitat 1. L’article del Capgròs</vt:lpstr>
      <vt:lpstr>A1. L’article del Capgròs</vt:lpstr>
      <vt:lpstr>A2. Investiguem sobre la contaminació atmosfèrica</vt:lpstr>
      <vt:lpstr>A2. Investiguem sobre la contaminació atmosfèrica</vt:lpstr>
      <vt:lpstr>Anem a fer ciència ciutadana!</vt:lpstr>
      <vt:lpstr>A3. El sensor i les dades que extreu </vt:lpstr>
      <vt:lpstr>A3. El sensor i les dades que extreu </vt:lpstr>
      <vt:lpstr>A3. El sensor i les dades que extreu </vt:lpstr>
      <vt:lpstr>A3. El sensor i les dades que extreu </vt:lpstr>
      <vt:lpstr>A4. En el nostre barri </vt:lpstr>
      <vt:lpstr>A5. En el mapa de Mataró  </vt:lpstr>
      <vt:lpstr>Annex: Guia d’icones</vt:lpstr>
      <vt:lpstr>Atribucions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Marco Antonio Rodríguez Fernández</cp:lastModifiedBy>
  <cp:revision>1</cp:revision>
  <dcterms:modified xsi:type="dcterms:W3CDTF">2026-06-26T14:33:24Z</dcterms:modified>
</cp:coreProperties>
</file>